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3" r:id="rId4"/>
    <p:sldId id="262" r:id="rId5"/>
    <p:sldId id="265" r:id="rId6"/>
    <p:sldId id="257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405A6-59A7-4E8A-91B1-506A845A8269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705D0-8AB0-49A7-9521-B59000084C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1236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05882-DAE8-4BEE-831E-A766CBA1F664}" type="datetimeFigureOut">
              <a:rPr lang="es-ES" smtClean="0"/>
              <a:pPr/>
              <a:t>22/11/2017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70B1B-02D4-4260-A5DF-10062C228A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easyche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348880"/>
            <a:ext cx="4856101" cy="424545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>
            <a:noAutofit/>
          </a:bodyPr>
          <a:lstStyle/>
          <a:p>
            <a:r>
              <a:rPr lang="es-ES" sz="9600" dirty="0" err="1">
                <a:solidFill>
                  <a:srgbClr val="92D050"/>
                </a:solidFill>
                <a:latin typeface="Berlin Sans FB Demi" pitchFamily="34" charset="0"/>
              </a:rPr>
              <a:t>Easy</a:t>
            </a:r>
            <a:r>
              <a:rPr lang="es-ES" sz="9600" dirty="0">
                <a:solidFill>
                  <a:srgbClr val="92D050"/>
                </a:solidFill>
                <a:latin typeface="Berlin Sans FB Demi" pitchFamily="34" charset="0"/>
              </a:rPr>
              <a:t> </a:t>
            </a:r>
            <a:r>
              <a:rPr lang="es-ES" sz="9600" dirty="0" err="1">
                <a:solidFill>
                  <a:srgbClr val="92D050"/>
                </a:solidFill>
                <a:latin typeface="Berlin Sans FB Demi" pitchFamily="34" charset="0"/>
              </a:rPr>
              <a:t>cheff</a:t>
            </a:r>
            <a:endParaRPr lang="es-ES" sz="9600" dirty="0">
              <a:solidFill>
                <a:srgbClr val="92D050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92D050"/>
                </a:solidFill>
              </a:rPr>
              <a:t>Por qué creemos que una empresa tiene que ser socialmente responsable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S" dirty="0"/>
              <a:t> </a:t>
            </a:r>
          </a:p>
          <a:p>
            <a:pPr>
              <a:buNone/>
            </a:pPr>
            <a:endParaRPr lang="es-ES" sz="2200" dirty="0"/>
          </a:p>
          <a:p>
            <a:pPr>
              <a:buNone/>
            </a:pPr>
            <a:r>
              <a:rPr lang="es-ES" sz="2200" dirty="0"/>
              <a:t>Creemos que una empresa socialmente responsable </a:t>
            </a:r>
          </a:p>
          <a:p>
            <a:pPr>
              <a:buNone/>
            </a:pPr>
            <a:r>
              <a:rPr lang="es-ES" sz="2200" dirty="0"/>
              <a:t>mejora la imagen corporativa de la misma y la fortalece ante el mercado y la comunidad. </a:t>
            </a:r>
          </a:p>
          <a:p>
            <a:pPr>
              <a:buNone/>
            </a:pPr>
            <a:endParaRPr lang="es-ES" sz="2200" dirty="0"/>
          </a:p>
          <a:p>
            <a:pPr>
              <a:buNone/>
            </a:pPr>
            <a:r>
              <a:rPr lang="es-ES" sz="2200" dirty="0"/>
              <a:t>Además, con estas actividades se puede colaborar en la reducción de problemas sociales y de esta manera, es posible lograr un pequeño pero significativo cambio social. </a:t>
            </a:r>
          </a:p>
          <a:p>
            <a:pPr>
              <a:buNone/>
            </a:pPr>
            <a:endParaRPr lang="es-ES" sz="2200" dirty="0"/>
          </a:p>
          <a:p>
            <a:pPr>
              <a:buNone/>
            </a:pPr>
            <a:r>
              <a:rPr lang="es-ES" sz="2200" dirty="0"/>
              <a:t>También mejora la relación de la empresa con el entorno. Por todas estas razones, pensamos que una empresa debe ser socialmente responsable.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57158" y="2571744"/>
            <a:ext cx="8072494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428596" y="4000504"/>
            <a:ext cx="8358246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500034" y="5286388"/>
            <a:ext cx="8215370" cy="107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92D050"/>
                </a:solidFill>
              </a:rPr>
              <a:t>¿En qué consiste </a:t>
            </a:r>
            <a:r>
              <a:rPr lang="es-ES" sz="4000" dirty="0" err="1">
                <a:solidFill>
                  <a:srgbClr val="92D050"/>
                </a:solidFill>
              </a:rPr>
              <a:t>Easy</a:t>
            </a:r>
            <a:r>
              <a:rPr lang="es-ES" sz="4000" dirty="0">
                <a:solidFill>
                  <a:srgbClr val="92D050"/>
                </a:solidFill>
              </a:rPr>
              <a:t> </a:t>
            </a:r>
            <a:r>
              <a:rPr lang="es-ES" sz="4000" dirty="0" err="1">
                <a:solidFill>
                  <a:srgbClr val="92D050"/>
                </a:solidFill>
              </a:rPr>
              <a:t>Cheff</a:t>
            </a:r>
            <a:r>
              <a:rPr lang="es-ES" sz="4000" dirty="0">
                <a:solidFill>
                  <a:srgbClr val="92D050"/>
                </a:solidFill>
              </a:rPr>
              <a:t>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dirty="0"/>
              <a:t>Nuestra idea de proyecto se basa en una empresa que tiene como objetivo reducir el gasto innecesario de comida y ofrecer a nuestros consumidores un servicios que les permita ahorrar gran parte de su tiempo. </a:t>
            </a:r>
          </a:p>
          <a:p>
            <a:pPr marL="0" indent="0">
              <a:buNone/>
            </a:pPr>
            <a:endParaRPr lang="es-ES" sz="1600" dirty="0"/>
          </a:p>
          <a:p>
            <a:pPr marL="0" indent="0">
              <a:buNone/>
            </a:pPr>
            <a:r>
              <a:rPr lang="es-ES" sz="1600" dirty="0"/>
              <a:t>Para ello hemos diseñado un sistema presencial y a domicilio en el que podrás comprar los ingredientes necesarios y exactos para todas las recetas que desee. El proceso es el siguiente; </a:t>
            </a:r>
          </a:p>
          <a:p>
            <a:pPr marL="0" indent="0">
              <a:buNone/>
            </a:pPr>
            <a:r>
              <a:rPr lang="es-ES" sz="1600" dirty="0"/>
              <a:t>Usted llama a nuestra empresa y especifica la receta que va a realizar y para que cantidad de comensales. Nosotros nos encargaremos de preparar la cantidad exacta de ingredientes para que a la hora de preparar la receta no sobre nada y </a:t>
            </a:r>
            <a:r>
              <a:rPr lang="es-ES" sz="1600" dirty="0" err="1"/>
              <a:t>asi</a:t>
            </a:r>
            <a:r>
              <a:rPr lang="es-ES" sz="1600" dirty="0"/>
              <a:t> reduciremos el desperdicio de comida. El pedido lo podrá realizar a </a:t>
            </a:r>
            <a:r>
              <a:rPr lang="es-ES" sz="1600" dirty="0" err="1"/>
              <a:t>traves</a:t>
            </a:r>
            <a:r>
              <a:rPr lang="es-ES" sz="1600" dirty="0"/>
              <a:t> de nuestra pagina web, por llamada telefónica o presencialmente.</a:t>
            </a:r>
          </a:p>
        </p:txBody>
      </p:sp>
    </p:spTree>
    <p:extLst>
      <p:ext uri="{BB962C8B-B14F-4D97-AF65-F5344CB8AC3E}">
        <p14:creationId xmlns:p14="http://schemas.microsoft.com/office/powerpoint/2010/main" val="1722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92D050"/>
                </a:solidFill>
              </a:rPr>
              <a:t>¿Por qué </a:t>
            </a:r>
            <a:r>
              <a:rPr lang="es-ES" sz="4000" dirty="0" err="1">
                <a:solidFill>
                  <a:srgbClr val="92D050"/>
                </a:solidFill>
              </a:rPr>
              <a:t>Easy</a:t>
            </a:r>
            <a:r>
              <a:rPr lang="es-ES" sz="4000" dirty="0">
                <a:solidFill>
                  <a:srgbClr val="92D050"/>
                </a:solidFill>
              </a:rPr>
              <a:t> </a:t>
            </a:r>
            <a:r>
              <a:rPr lang="es-ES" sz="4000" dirty="0" err="1">
                <a:solidFill>
                  <a:srgbClr val="92D050"/>
                </a:solidFill>
              </a:rPr>
              <a:t>Cheff</a:t>
            </a:r>
            <a:r>
              <a:rPr lang="es-ES" sz="4000" dirty="0">
                <a:solidFill>
                  <a:srgbClr val="92D050"/>
                </a:solidFill>
              </a:rPr>
              <a:t>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dirty="0"/>
              <a:t>Elegimos el nombre </a:t>
            </a:r>
            <a:r>
              <a:rPr lang="es-ES" sz="2000" dirty="0" err="1"/>
              <a:t>Easy</a:t>
            </a:r>
            <a:r>
              <a:rPr lang="es-ES" sz="2000" dirty="0"/>
              <a:t> </a:t>
            </a:r>
            <a:r>
              <a:rPr lang="es-ES" sz="2000" dirty="0" err="1"/>
              <a:t>Cheff</a:t>
            </a:r>
            <a:r>
              <a:rPr lang="es-ES" sz="2000" dirty="0"/>
              <a:t> por varias razones:</a:t>
            </a:r>
          </a:p>
          <a:p>
            <a:pPr marL="457200" indent="-457200">
              <a:buClr>
                <a:srgbClr val="92D050"/>
              </a:buClr>
              <a:buFont typeface="+mj-lt"/>
              <a:buAutoNum type="arabicPeriod"/>
            </a:pPr>
            <a:r>
              <a:rPr lang="es-ES" sz="2000" dirty="0"/>
              <a:t>Al ser un nombre en inglés nos da más oportunidades a la hora de introducir nuestros productos en un mercado extranjero. </a:t>
            </a:r>
          </a:p>
          <a:p>
            <a:pPr marL="457200" indent="-457200">
              <a:buClr>
                <a:srgbClr val="92D050"/>
              </a:buClr>
              <a:buFont typeface="+mj-lt"/>
              <a:buAutoNum type="arabicPeriod"/>
            </a:pPr>
            <a:r>
              <a:rPr lang="es-ES" sz="2000" dirty="0"/>
              <a:t>Describe la labor principal de nuestra empresa:</a:t>
            </a:r>
          </a:p>
          <a:p>
            <a:pPr>
              <a:buClr>
                <a:srgbClr val="92D050"/>
              </a:buClr>
            </a:pPr>
            <a:r>
              <a:rPr lang="es-ES" sz="2000" dirty="0"/>
              <a:t>   </a:t>
            </a:r>
            <a:r>
              <a:rPr lang="es-ES" sz="2000" dirty="0" err="1"/>
              <a:t>Easy</a:t>
            </a:r>
            <a:r>
              <a:rPr lang="es-ES" sz="2000" dirty="0"/>
              <a:t>                    Fácil</a:t>
            </a:r>
          </a:p>
          <a:p>
            <a:pPr>
              <a:buClr>
                <a:srgbClr val="92D050"/>
              </a:buClr>
            </a:pPr>
            <a:r>
              <a:rPr lang="es-ES" sz="2000" dirty="0"/>
              <a:t>   </a:t>
            </a:r>
            <a:r>
              <a:rPr lang="es-ES" sz="2000" dirty="0" err="1"/>
              <a:t>Cheff</a:t>
            </a:r>
            <a:r>
              <a:rPr lang="es-ES" sz="2000" dirty="0"/>
              <a:t>                   Chef</a:t>
            </a:r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r>
              <a:rPr lang="es-ES" sz="2000" dirty="0"/>
              <a:t>                                    </a:t>
            </a:r>
            <a:r>
              <a:rPr lang="es-ES" sz="1400" dirty="0"/>
              <a:t>Pero, el significado literal no representa directamente nuestra empresa,</a:t>
            </a:r>
          </a:p>
          <a:p>
            <a:pPr marL="0" indent="0">
              <a:buNone/>
            </a:pPr>
            <a:r>
              <a:rPr lang="es-ES" sz="1400" dirty="0"/>
              <a:t>                                                   </a:t>
            </a:r>
            <a:r>
              <a:rPr lang="es-ES" sz="1400" dirty="0" err="1"/>
              <a:t>Easy</a:t>
            </a:r>
            <a:r>
              <a:rPr lang="es-ES" sz="1400" dirty="0"/>
              <a:t> </a:t>
            </a:r>
            <a:r>
              <a:rPr lang="es-ES" sz="1400" dirty="0" err="1"/>
              <a:t>Cheff</a:t>
            </a:r>
            <a:r>
              <a:rPr lang="es-ES" sz="1400" dirty="0"/>
              <a:t> significa, que usando nuestras recetas e ingredientes,</a:t>
            </a:r>
          </a:p>
          <a:p>
            <a:pPr marL="0" indent="0">
              <a:buNone/>
            </a:pPr>
            <a:r>
              <a:rPr lang="es-ES" sz="1400" dirty="0"/>
              <a:t>                                                   obtendrás los resultados de un chef de la forma más fácil posible y lo </a:t>
            </a:r>
          </a:p>
          <a:p>
            <a:pPr marL="0" indent="0">
              <a:buNone/>
            </a:pPr>
            <a:r>
              <a:rPr lang="es-ES" sz="1400" dirty="0"/>
              <a:t>                                                   más importante, utilizando el menor número de ingredientes posible.</a:t>
            </a: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1691680" y="357301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1691680" y="321297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3275856" y="3212976"/>
            <a:ext cx="648072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V="1">
            <a:off x="3275856" y="3429000"/>
            <a:ext cx="648072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3923928" y="34290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4716016" y="3212976"/>
            <a:ext cx="105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Chef fácil  </a:t>
            </a:r>
          </a:p>
        </p:txBody>
      </p:sp>
      <p:cxnSp>
        <p:nvCxnSpPr>
          <p:cNvPr id="21" name="Conector recto de flecha 20"/>
          <p:cNvCxnSpPr/>
          <p:nvPr/>
        </p:nvCxnSpPr>
        <p:spPr>
          <a:xfrm>
            <a:off x="5220072" y="35730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02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>
                <a:solidFill>
                  <a:srgbClr val="92D050"/>
                </a:solidFill>
              </a:rPr>
              <a:t>Logotipo</a:t>
            </a:r>
          </a:p>
        </p:txBody>
      </p:sp>
      <p:pic>
        <p:nvPicPr>
          <p:cNvPr id="4" name="Marcador de contenido 3" descr="logo definitivo (economia)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6" b="17776"/>
          <a:stretch>
            <a:fillRect/>
          </a:stretch>
        </p:blipFill>
        <p:spPr>
          <a:xfrm>
            <a:off x="2267744" y="3212976"/>
            <a:ext cx="4114800" cy="2262982"/>
          </a:xfrm>
        </p:spPr>
      </p:pic>
      <p:sp>
        <p:nvSpPr>
          <p:cNvPr id="5" name="CuadroTexto 4"/>
          <p:cNvSpPr txBox="1"/>
          <p:nvPr/>
        </p:nvSpPr>
        <p:spPr>
          <a:xfrm>
            <a:off x="1043608" y="2348880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Nuestro logotipo esta constituido por dos imágenes que representan dos características fundamentales de nuestra empresa:</a:t>
            </a:r>
          </a:p>
          <a:p>
            <a:endParaRPr lang="es-ES" sz="1400" dirty="0"/>
          </a:p>
          <a:p>
            <a:pPr>
              <a:buClr>
                <a:srgbClr val="92D050"/>
              </a:buClr>
            </a:pPr>
            <a:endParaRPr lang="es-ES" sz="1400" dirty="0"/>
          </a:p>
        </p:txBody>
      </p:sp>
      <p:cxnSp>
        <p:nvCxnSpPr>
          <p:cNvPr id="10" name="Conector recto de flecha 9"/>
          <p:cNvCxnSpPr/>
          <p:nvPr/>
        </p:nvCxnSpPr>
        <p:spPr>
          <a:xfrm flipV="1">
            <a:off x="4211960" y="4077072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cxnSpLocks/>
          </p:cNvCxnSpPr>
          <p:nvPr/>
        </p:nvCxnSpPr>
        <p:spPr>
          <a:xfrm flipH="1" flipV="1">
            <a:off x="2267744" y="4344467"/>
            <a:ext cx="1872208" cy="236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0" y="3861048"/>
            <a:ext cx="32758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/>
              <a:t>        </a:t>
            </a:r>
            <a:r>
              <a:rPr lang="es-ES" sz="1100" dirty="0">
                <a:solidFill>
                  <a:srgbClr val="92D050"/>
                </a:solidFill>
              </a:rPr>
              <a:t>1. </a:t>
            </a:r>
            <a:r>
              <a:rPr lang="es-ES" sz="1100" dirty="0"/>
              <a:t>Bolsa con ingredientes. Éste diseño representa</a:t>
            </a:r>
          </a:p>
          <a:p>
            <a:r>
              <a:rPr lang="es-ES" sz="1100" dirty="0"/>
              <a:t>            nuestra labor principal como empresa: </a:t>
            </a:r>
          </a:p>
          <a:p>
            <a:r>
              <a:rPr lang="es-ES" sz="1100" dirty="0"/>
              <a:t>            el suministro de alimentos.</a:t>
            </a:r>
          </a:p>
          <a:p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364088" y="3717032"/>
            <a:ext cx="3170916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92D050"/>
                </a:solidFill>
              </a:rPr>
              <a:t>2.</a:t>
            </a:r>
            <a:r>
              <a:rPr lang="es-ES" sz="1100" dirty="0"/>
              <a:t> Globo terráqueo. Muestra la internacionalidad de</a:t>
            </a:r>
          </a:p>
          <a:p>
            <a:r>
              <a:rPr lang="es-ES" sz="1100" dirty="0"/>
              <a:t>    nuestra empresa, su capacidad para desarrollar </a:t>
            </a:r>
          </a:p>
          <a:p>
            <a:r>
              <a:rPr lang="es-ES" sz="1100" dirty="0"/>
              <a:t>    su labor alrededor del mundo.</a:t>
            </a:r>
          </a:p>
          <a:p>
            <a:endParaRPr lang="es-E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28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0171F9-9EFF-4D56-A2CE-9C6420725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dirty="0">
                <a:solidFill>
                  <a:srgbClr val="92D050"/>
                </a:solidFill>
              </a:rPr>
              <a:t>Adecuación de Perfiles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14DA5B6-D07B-47B4-AC41-37CD6997C206}"/>
              </a:ext>
            </a:extLst>
          </p:cNvPr>
          <p:cNvSpPr txBox="1"/>
          <p:nvPr/>
        </p:nvSpPr>
        <p:spPr>
          <a:xfrm>
            <a:off x="3468091" y="2033615"/>
            <a:ext cx="24588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Directora general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Doble grado en Administración y dirección de Empresa y Derecho.</a:t>
            </a:r>
            <a:endParaRPr lang="es-ES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B4240B-20E9-4008-9D6B-4ACFE2D69554}"/>
              </a:ext>
            </a:extLst>
          </p:cNvPr>
          <p:cNvSpPr txBox="1"/>
          <p:nvPr/>
        </p:nvSpPr>
        <p:spPr>
          <a:xfrm>
            <a:off x="6227330" y="2057467"/>
            <a:ext cx="2665150" cy="1477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 Director financiero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Titulado en económicas con un máster en contabilidad</a:t>
            </a:r>
            <a:endParaRPr lang="es-ES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BD32031-B81F-4E87-9F41-C3C8E01E913C}"/>
              </a:ext>
            </a:extLst>
          </p:cNvPr>
          <p:cNvSpPr txBox="1"/>
          <p:nvPr/>
        </p:nvSpPr>
        <p:spPr>
          <a:xfrm>
            <a:off x="4689329" y="4688687"/>
            <a:ext cx="3386835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Directora de Recursos Humanos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Titulada en Derecho, relaciones internacionales y recursos humanos</a:t>
            </a:r>
            <a:endParaRPr lang="es-ES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C93A785-9B72-4AE5-B7CF-C1C2DEE7A5E1}"/>
              </a:ext>
            </a:extLst>
          </p:cNvPr>
          <p:cNvSpPr txBox="1"/>
          <p:nvPr/>
        </p:nvSpPr>
        <p:spPr>
          <a:xfrm>
            <a:off x="1284063" y="4688687"/>
            <a:ext cx="2890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Director de producción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Doble grado en audiovisuales y Administración y Dirección de Empresa.</a:t>
            </a:r>
            <a:endParaRPr lang="es-ES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6988766-8E19-4888-83EE-50C517441D26}"/>
              </a:ext>
            </a:extLst>
          </p:cNvPr>
          <p:cNvSpPr txBox="1"/>
          <p:nvPr/>
        </p:nvSpPr>
        <p:spPr>
          <a:xfrm>
            <a:off x="326374" y="2024013"/>
            <a:ext cx="2890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Directora de marketing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Titulación en marketing y gestión de empresa</a:t>
            </a:r>
            <a:r>
              <a:rPr lang="es-ES" dirty="0"/>
              <a:t>.</a:t>
            </a:r>
            <a:endParaRPr lang="es-ES" sz="1100" b="1" dirty="0"/>
          </a:p>
          <a:p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36D74E-AB0E-4917-ACC3-4C4F938DBB68}"/>
              </a:ext>
            </a:extLst>
          </p:cNvPr>
          <p:cNvSpPr txBox="1"/>
          <p:nvPr/>
        </p:nvSpPr>
        <p:spPr>
          <a:xfrm>
            <a:off x="6228184" y="1600200"/>
            <a:ext cx="259228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Mateo </a:t>
            </a:r>
            <a:r>
              <a:rPr lang="es-ES" b="1" dirty="0" err="1"/>
              <a:t>Berghs</a:t>
            </a:r>
            <a:r>
              <a:rPr lang="es-ES" b="1" dirty="0"/>
              <a:t> Cervantes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DC02738-6550-4C80-A481-D894D3A76889}"/>
              </a:ext>
            </a:extLst>
          </p:cNvPr>
          <p:cNvSpPr txBox="1"/>
          <p:nvPr/>
        </p:nvSpPr>
        <p:spPr>
          <a:xfrm>
            <a:off x="3468091" y="1576348"/>
            <a:ext cx="22078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err="1"/>
              <a:t>Ione</a:t>
            </a:r>
            <a:r>
              <a:rPr lang="es-ES" b="1" dirty="0"/>
              <a:t> </a:t>
            </a:r>
            <a:r>
              <a:rPr lang="es-ES" b="1" dirty="0" err="1"/>
              <a:t>Ferreño</a:t>
            </a:r>
            <a:r>
              <a:rPr lang="es-ES" b="1" dirty="0"/>
              <a:t> Zuloaga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ADD6B3F-4EDE-4456-9EB8-2294E1F08DC9}"/>
              </a:ext>
            </a:extLst>
          </p:cNvPr>
          <p:cNvSpPr txBox="1"/>
          <p:nvPr/>
        </p:nvSpPr>
        <p:spPr>
          <a:xfrm>
            <a:off x="326374" y="1565423"/>
            <a:ext cx="27450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Marina </a:t>
            </a:r>
            <a:r>
              <a:rPr lang="es-ES" b="1" dirty="0" err="1"/>
              <a:t>Novotny</a:t>
            </a:r>
            <a:r>
              <a:rPr lang="es-ES" b="1" dirty="0"/>
              <a:t> </a:t>
            </a:r>
            <a:r>
              <a:rPr lang="es-ES" b="1" dirty="0" err="1"/>
              <a:t>Tornamira</a:t>
            </a:r>
            <a:endParaRPr lang="es-ES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4D25566-C75A-4EED-8F16-4C0CFBCB7514}"/>
              </a:ext>
            </a:extLst>
          </p:cNvPr>
          <p:cNvSpPr txBox="1"/>
          <p:nvPr/>
        </p:nvSpPr>
        <p:spPr>
          <a:xfrm>
            <a:off x="1284063" y="4229126"/>
            <a:ext cx="259228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Alejandro García </a:t>
            </a:r>
            <a:r>
              <a:rPr lang="es-ES" b="1" dirty="0" err="1"/>
              <a:t>García</a:t>
            </a:r>
            <a:endParaRPr lang="es-ES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EC7E4DD-CAC2-43EC-9E66-B3E1B2FFCD81}"/>
              </a:ext>
            </a:extLst>
          </p:cNvPr>
          <p:cNvSpPr txBox="1"/>
          <p:nvPr/>
        </p:nvSpPr>
        <p:spPr>
          <a:xfrm>
            <a:off x="4687166" y="4231420"/>
            <a:ext cx="338683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Elena Martín-Calderín Rodríguez</a:t>
            </a:r>
          </a:p>
        </p:txBody>
      </p:sp>
    </p:spTree>
    <p:extLst>
      <p:ext uri="{BB962C8B-B14F-4D97-AF65-F5344CB8AC3E}">
        <p14:creationId xmlns:p14="http://schemas.microsoft.com/office/powerpoint/2010/main" val="647083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92D050"/>
                </a:solidFill>
              </a:rPr>
              <a:t>¿Cuáles son los factores de el éxito de nuestra empresa?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800" dirty="0"/>
              <a:t>    </a:t>
            </a:r>
            <a:r>
              <a:rPr lang="es-ES" sz="2800" u="sng" dirty="0"/>
              <a:t> Es un sistema innovador </a:t>
            </a:r>
          </a:p>
          <a:p>
            <a:pPr>
              <a:buNone/>
            </a:pPr>
            <a:r>
              <a:rPr lang="es-ES" sz="1800" dirty="0"/>
              <a:t>Ofrecerá facilidades a los clientes.</a:t>
            </a:r>
          </a:p>
          <a:p>
            <a:pPr>
              <a:buNone/>
            </a:pPr>
            <a:endParaRPr lang="es-ES" sz="1800" dirty="0"/>
          </a:p>
          <a:p>
            <a:pPr>
              <a:buNone/>
            </a:pPr>
            <a:r>
              <a:rPr lang="es-ES" sz="1800" dirty="0"/>
              <a:t>Todos los servicios que ofrezcan una facilidad </a:t>
            </a:r>
          </a:p>
          <a:p>
            <a:pPr>
              <a:buNone/>
            </a:pPr>
            <a:r>
              <a:rPr lang="es-ES" sz="1800" dirty="0"/>
              <a:t>y una mejora a la vida de las personas tienen éxito,</a:t>
            </a:r>
          </a:p>
          <a:p>
            <a:pPr>
              <a:buNone/>
            </a:pPr>
            <a:r>
              <a:rPr lang="es-ES" sz="1800" dirty="0"/>
              <a:t>a toda la sociedad le gusta que le faciliten la vida </a:t>
            </a:r>
          </a:p>
          <a:p>
            <a:pPr>
              <a:buNone/>
            </a:pPr>
            <a:r>
              <a:rPr lang="es-ES" sz="1800" dirty="0"/>
              <a:t>y el trabajo, y hay muchas personas que no</a:t>
            </a:r>
          </a:p>
          <a:p>
            <a:pPr>
              <a:buNone/>
            </a:pPr>
            <a:r>
              <a:rPr lang="es-ES" sz="1800" dirty="0"/>
              <a:t>les gusta cocinar o que en situaciones determinadas </a:t>
            </a:r>
          </a:p>
          <a:p>
            <a:pPr>
              <a:buNone/>
            </a:pPr>
            <a:r>
              <a:rPr lang="es-ES" sz="1800" dirty="0"/>
              <a:t>no les apetece y nosotros les ofrecemos</a:t>
            </a:r>
          </a:p>
          <a:p>
            <a:pPr>
              <a:buNone/>
            </a:pPr>
            <a:r>
              <a:rPr lang="es-ES" sz="1800" dirty="0"/>
              <a:t>una alternativa.</a:t>
            </a:r>
            <a:endParaRPr lang="es-ES" sz="1800" u="sng" dirty="0"/>
          </a:p>
          <a:p>
            <a:pPr>
              <a:buNone/>
            </a:pPr>
            <a:r>
              <a:rPr lang="es-ES" sz="1800" u="sng" dirty="0"/>
              <a:t>                                   </a:t>
            </a:r>
            <a:endParaRPr lang="es-ES" sz="1800" dirty="0"/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2001026" y="142794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5 Imagen" descr="hombres-en-la-cocina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2357430"/>
            <a:ext cx="2841058" cy="32875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92D050"/>
                </a:solidFill>
              </a:rPr>
              <a:t>¿Qué hace que nuestra empresa sea única?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  <a:p>
            <a:pPr>
              <a:buNone/>
            </a:pPr>
            <a:endParaRPr lang="es-ES" sz="1800" dirty="0"/>
          </a:p>
          <a:p>
            <a:pPr>
              <a:buNone/>
            </a:pPr>
            <a:endParaRPr lang="es-ES" sz="1800" dirty="0"/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857621" y="1999843"/>
            <a:ext cx="11430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23872" y="25098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76272" y="26622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71472" y="2357430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</a:t>
            </a:r>
          </a:p>
          <a:p>
            <a:r>
              <a:rPr lang="es-ES" dirty="0"/>
              <a:t>Es un sistema que nadie nunca ha inventado  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rot="5400000">
            <a:off x="6251587" y="2606669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5929322" y="3286124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4</a:t>
            </a:r>
          </a:p>
          <a:p>
            <a:r>
              <a:rPr lang="es-ES" dirty="0"/>
              <a:t>Ahorramos una gran cantidad de alimentos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rot="5400000">
            <a:off x="1215208" y="3356768"/>
            <a:ext cx="32861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1071538" y="4857760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</a:t>
            </a:r>
          </a:p>
          <a:p>
            <a:r>
              <a:rPr lang="es-ES" dirty="0"/>
              <a:t>Nuestros clientes ahorraran económicamente 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 rot="5400000">
            <a:off x="3715538" y="2570950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3571868" y="3071810"/>
            <a:ext cx="1714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3</a:t>
            </a:r>
          </a:p>
          <a:p>
            <a:r>
              <a:rPr lang="es-ES" dirty="0"/>
              <a:t>nuestros precios son inferiores a el de los mercados convencionales</a:t>
            </a:r>
          </a:p>
        </p:txBody>
      </p:sp>
      <p:sp>
        <p:nvSpPr>
          <p:cNvPr id="37" name="36 Elipse"/>
          <p:cNvSpPr/>
          <p:nvPr/>
        </p:nvSpPr>
        <p:spPr>
          <a:xfrm>
            <a:off x="642910" y="2428868"/>
            <a:ext cx="142876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Elipse"/>
          <p:cNvSpPr/>
          <p:nvPr/>
        </p:nvSpPr>
        <p:spPr>
          <a:xfrm>
            <a:off x="1142976" y="4857760"/>
            <a:ext cx="142876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Elipse"/>
          <p:cNvSpPr/>
          <p:nvPr/>
        </p:nvSpPr>
        <p:spPr>
          <a:xfrm>
            <a:off x="3643306" y="3071810"/>
            <a:ext cx="142876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Elipse"/>
          <p:cNvSpPr/>
          <p:nvPr/>
        </p:nvSpPr>
        <p:spPr>
          <a:xfrm>
            <a:off x="6000760" y="3357562"/>
            <a:ext cx="142876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40 Rectángulo redondeado"/>
          <p:cNvSpPr/>
          <p:nvPr/>
        </p:nvSpPr>
        <p:spPr>
          <a:xfrm>
            <a:off x="571472" y="2714620"/>
            <a:ext cx="1857388" cy="857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1 Rectángulo redondeado"/>
          <p:cNvSpPr/>
          <p:nvPr/>
        </p:nvSpPr>
        <p:spPr>
          <a:xfrm>
            <a:off x="1071538" y="5214950"/>
            <a:ext cx="2286016" cy="857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Rectángulo redondeado"/>
          <p:cNvSpPr/>
          <p:nvPr/>
        </p:nvSpPr>
        <p:spPr>
          <a:xfrm>
            <a:off x="3571868" y="3429000"/>
            <a:ext cx="1857388" cy="1428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Rectángulo redondeado"/>
          <p:cNvSpPr/>
          <p:nvPr/>
        </p:nvSpPr>
        <p:spPr>
          <a:xfrm>
            <a:off x="5929322" y="3643314"/>
            <a:ext cx="250033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92D050"/>
                </a:solidFill>
              </a:rPr>
              <a:t>¿Qué beneficios obtendrán nuestros clientes?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1800" dirty="0"/>
              <a:t>    Un ahorro considerable de tiempo</a:t>
            </a:r>
          </a:p>
          <a:p>
            <a:pPr>
              <a:buNone/>
            </a:pPr>
            <a:r>
              <a:rPr lang="es-ES" sz="1800" dirty="0"/>
              <a:t>    ya que la receta consiste en seguir </a:t>
            </a:r>
          </a:p>
          <a:p>
            <a:pPr>
              <a:buNone/>
            </a:pPr>
            <a:r>
              <a:rPr lang="es-ES" sz="1800" dirty="0"/>
              <a:t>   una serie de pasos simplificados que</a:t>
            </a:r>
          </a:p>
          <a:p>
            <a:pPr>
              <a:buNone/>
            </a:pPr>
            <a:r>
              <a:rPr lang="es-ES" sz="1800" dirty="0"/>
              <a:t>   no conllevan ningún tipo de esfuerzo</a:t>
            </a:r>
          </a:p>
          <a:p>
            <a:pPr>
              <a:buNone/>
            </a:pPr>
            <a:r>
              <a:rPr lang="es-ES" sz="1800" dirty="0"/>
              <a:t>                 extraordinario.     </a:t>
            </a:r>
          </a:p>
          <a:p>
            <a:pPr>
              <a:buNone/>
            </a:pPr>
            <a:endParaRPr lang="es-ES" sz="1800" dirty="0"/>
          </a:p>
          <a:p>
            <a:pPr>
              <a:buNone/>
            </a:pPr>
            <a:r>
              <a:rPr lang="es-ES" sz="1800" dirty="0"/>
              <a:t>                                                                      Un ahorro económico ya que tendremos </a:t>
            </a:r>
          </a:p>
          <a:p>
            <a:pPr>
              <a:buNone/>
            </a:pPr>
            <a:r>
              <a:rPr lang="es-ES" sz="1800" dirty="0"/>
              <a:t>                                                                      unos precios por debajo de los mercados </a:t>
            </a:r>
          </a:p>
          <a:p>
            <a:pPr>
              <a:buNone/>
            </a:pPr>
            <a:r>
              <a:rPr lang="es-ES" sz="1800" dirty="0"/>
              <a:t>                                                                                   convencionales. </a:t>
            </a:r>
          </a:p>
          <a:p>
            <a:pPr>
              <a:buNone/>
            </a:pPr>
            <a:endParaRPr lang="es-ES" sz="1800" dirty="0"/>
          </a:p>
          <a:p>
            <a:pPr>
              <a:buNone/>
            </a:pPr>
            <a:r>
              <a:rPr lang="es-ES" sz="1800" dirty="0"/>
              <a:t>El ahorro de comida también es un</a:t>
            </a:r>
          </a:p>
          <a:p>
            <a:pPr>
              <a:buNone/>
            </a:pPr>
            <a:r>
              <a:rPr lang="es-ES" sz="1800" dirty="0"/>
              <a:t> beneficio importante a tener en cuenta</a:t>
            </a:r>
          </a:p>
          <a:p>
            <a:pPr>
              <a:buNone/>
            </a:pPr>
            <a:r>
              <a:rPr lang="es-ES" sz="1800" dirty="0"/>
              <a:t> ya que este es uno de los problemas</a:t>
            </a:r>
          </a:p>
          <a:p>
            <a:pPr>
              <a:buNone/>
            </a:pPr>
            <a:r>
              <a:rPr lang="es-ES" sz="1800" dirty="0"/>
              <a:t> principales que tenemos como objetivo</a:t>
            </a:r>
          </a:p>
          <a:p>
            <a:pPr>
              <a:buNone/>
            </a:pPr>
            <a:r>
              <a:rPr lang="es-ES" sz="1800" dirty="0"/>
              <a:t> resolver.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496044" y="1556792"/>
            <a:ext cx="3571900" cy="15716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3779912" y="3214686"/>
            <a:ext cx="4000528" cy="11430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467544" y="4449652"/>
            <a:ext cx="3643338" cy="15716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92D050"/>
                </a:solidFill>
              </a:rPr>
              <a:t>Responsabilidad social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" dirty="0"/>
              <a:t>               </a:t>
            </a:r>
            <a:r>
              <a:rPr lang="es-ES" sz="5500" dirty="0"/>
              <a:t>Nuestra idea es donar cada mes el 5% </a:t>
            </a:r>
          </a:p>
          <a:p>
            <a:pPr>
              <a:buNone/>
            </a:pPr>
            <a:r>
              <a:rPr lang="es-ES" sz="5500" dirty="0"/>
              <a:t>        de productos a comedores sociales que</a:t>
            </a:r>
          </a:p>
          <a:p>
            <a:pPr>
              <a:buNone/>
            </a:pPr>
            <a:r>
              <a:rPr lang="es-ES" sz="5500" dirty="0"/>
              <a:t>       les permita ofrecer sus servicios a más</a:t>
            </a:r>
          </a:p>
          <a:p>
            <a:pPr>
              <a:buNone/>
            </a:pPr>
            <a:r>
              <a:rPr lang="es-ES" sz="5500" dirty="0"/>
              <a:t>        personas sin aumentar sus costes gracias a</a:t>
            </a:r>
          </a:p>
          <a:p>
            <a:pPr>
              <a:buNone/>
            </a:pPr>
            <a:r>
              <a:rPr lang="es-ES" sz="5500" dirty="0"/>
              <a:t>                         nuestras donaciones. 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sz="5500" dirty="0"/>
              <a:t>                   Esto nos es posible realizarlo </a:t>
            </a:r>
          </a:p>
          <a:p>
            <a:pPr>
              <a:buNone/>
            </a:pPr>
            <a:r>
              <a:rPr lang="es-ES" sz="5500" dirty="0"/>
              <a:t>              gracias a que nosotros compramos los alimentos              </a:t>
            </a:r>
          </a:p>
          <a:p>
            <a:pPr>
              <a:buNone/>
            </a:pPr>
            <a:r>
              <a:rPr lang="es-ES" sz="5500" dirty="0"/>
              <a:t>            al por mayor y posteriormente seleccionamos la  </a:t>
            </a:r>
          </a:p>
          <a:p>
            <a:pPr>
              <a:buNone/>
            </a:pPr>
            <a:r>
              <a:rPr lang="es-ES" sz="5500" dirty="0"/>
              <a:t>                         cantidad necesaria. </a:t>
            </a:r>
          </a:p>
          <a:p>
            <a:pPr>
              <a:buNone/>
            </a:pPr>
            <a:endParaRPr lang="es-ES" sz="5500" dirty="0"/>
          </a:p>
          <a:p>
            <a:pPr>
              <a:buNone/>
            </a:pPr>
            <a:endParaRPr lang="es-ES" sz="5500" dirty="0"/>
          </a:p>
          <a:p>
            <a:pPr>
              <a:buNone/>
            </a:pPr>
            <a:endParaRPr lang="es-ES" dirty="0"/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sz="4500" dirty="0"/>
              <a:t>                                  </a:t>
            </a:r>
            <a:r>
              <a:rPr lang="es-ES" sz="6200" dirty="0"/>
              <a:t>Además, nos </a:t>
            </a:r>
            <a:r>
              <a:rPr lang="es-ES" sz="6200" dirty="0" err="1"/>
              <a:t>encangaremos</a:t>
            </a:r>
            <a:r>
              <a:rPr lang="es-ES" sz="6200" dirty="0"/>
              <a:t> de</a:t>
            </a:r>
          </a:p>
          <a:p>
            <a:pPr>
              <a:buNone/>
            </a:pPr>
            <a:r>
              <a:rPr lang="es-ES" sz="6200" dirty="0"/>
              <a:t>                    reciclar todos los envases y envoltorios de los productos </a:t>
            </a:r>
          </a:p>
          <a:p>
            <a:pPr>
              <a:buNone/>
            </a:pPr>
            <a:r>
              <a:rPr lang="es-ES" sz="6200" dirty="0"/>
              <a:t>    que compremos. Evidentemente, nuestros trabajadores</a:t>
            </a:r>
          </a:p>
          <a:p>
            <a:pPr>
              <a:buNone/>
            </a:pPr>
            <a:r>
              <a:rPr lang="es-ES" sz="6200" dirty="0"/>
              <a:t>    estarán inscritos en la seguridad social, con contrato y salario justo.</a:t>
            </a:r>
            <a:br>
              <a:rPr lang="es-ES" sz="6200" dirty="0"/>
            </a:br>
            <a:br>
              <a:rPr lang="es-ES" dirty="0"/>
            </a:br>
            <a:r>
              <a:rPr lang="es-ES" dirty="0"/>
              <a:t>      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3250397" y="4036223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8 Imagen" descr="Solidaridad_l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000240"/>
            <a:ext cx="3619500" cy="2381250"/>
          </a:xfrm>
          <a:prstGeom prst="rect">
            <a:avLst/>
          </a:prstGeom>
        </p:spPr>
      </p:pic>
      <p:cxnSp>
        <p:nvCxnSpPr>
          <p:cNvPr id="11" name="10 Conector recto de flecha"/>
          <p:cNvCxnSpPr/>
          <p:nvPr/>
        </p:nvCxnSpPr>
        <p:spPr>
          <a:xfrm rot="5400000">
            <a:off x="3393273" y="2750339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736</Words>
  <Application>Microsoft Office PowerPoint</Application>
  <PresentationFormat>Presentación en pantalla (4:3)</PresentationFormat>
  <Paragraphs>115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Berlin Sans FB Demi</vt:lpstr>
      <vt:lpstr>Calibri</vt:lpstr>
      <vt:lpstr>Tema de Office</vt:lpstr>
      <vt:lpstr>Easy cheff</vt:lpstr>
      <vt:lpstr>¿En qué consiste Easy Cheff?</vt:lpstr>
      <vt:lpstr>¿Por qué Easy Cheff?</vt:lpstr>
      <vt:lpstr>Logotipo</vt:lpstr>
      <vt:lpstr>Adecuación de Perfiles</vt:lpstr>
      <vt:lpstr>¿Cuáles son los factores de el éxito de nuestra empresa? </vt:lpstr>
      <vt:lpstr>¿Qué hace que nuestra empresa sea única?</vt:lpstr>
      <vt:lpstr>¿Qué beneficios obtendrán nuestros clientes?</vt:lpstr>
      <vt:lpstr>Responsabilidad social</vt:lpstr>
      <vt:lpstr>Por qué creemos que una empresa tiene que ser socialmente responsable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cheff</dc:title>
  <dc:creator>Usuario de Windows</dc:creator>
  <cp:lastModifiedBy>ALBERTO GARCIA GARCIA</cp:lastModifiedBy>
  <cp:revision>19</cp:revision>
  <dcterms:created xsi:type="dcterms:W3CDTF">2017-11-12T12:36:53Z</dcterms:created>
  <dcterms:modified xsi:type="dcterms:W3CDTF">2017-11-22T22:55:29Z</dcterms:modified>
</cp:coreProperties>
</file>